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9" r:id="rId4"/>
    <p:sldId id="265" r:id="rId5"/>
    <p:sldId id="270" r:id="rId6"/>
    <p:sldId id="266" r:id="rId7"/>
    <p:sldId id="271" r:id="rId8"/>
    <p:sldId id="259" r:id="rId9"/>
    <p:sldId id="264"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166" d="100"/>
          <a:sy n="166" d="100"/>
        </p:scale>
        <p:origin x="-14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7/27/2020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7/27/2020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7/27/2020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7/27/2020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1.m4a"/><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3.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6.m4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microsoft.com/office/2007/relationships/media" Target="../media/media7.m4a"/><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7.png"/><Relationship Id="rId5" Type="http://schemas.microsoft.com/office/2007/relationships/media" Target="../media/media8.m4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7.png"/><Relationship Id="rId4" Type="http://schemas.microsoft.com/office/2007/relationships/media"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Talking to kids about covid-19</a:t>
            </a:r>
            <a:endParaRPr lang="en-US" dirty="0"/>
          </a:p>
        </p:txBody>
      </p:sp>
      <p:sp>
        <p:nvSpPr>
          <p:cNvPr id="3" name="Subtitle 2"/>
          <p:cNvSpPr>
            <a:spLocks noGrp="1"/>
          </p:cNvSpPr>
          <p:nvPr>
            <p:ph type="subTitle" idx="1"/>
          </p:nvPr>
        </p:nvSpPr>
        <p:spPr/>
        <p:txBody>
          <a:bodyPr>
            <a:normAutofit fontScale="85000" lnSpcReduction="20000"/>
          </a:bodyPr>
          <a:lstStyle/>
          <a:p>
            <a:endParaRPr lang="en-US" sz="1050" dirty="0"/>
          </a:p>
          <a:p>
            <a:pPr algn="ctr">
              <a:lnSpc>
                <a:spcPct val="120000"/>
              </a:lnSpc>
              <a:spcBef>
                <a:spcPts val="0"/>
              </a:spcBef>
              <a:spcAft>
                <a:spcPts val="0"/>
              </a:spcAft>
            </a:pPr>
            <a:r>
              <a:rPr lang="en-US" sz="2100" dirty="0">
                <a:solidFill>
                  <a:srgbClr val="C00000"/>
                </a:solidFill>
              </a:rPr>
              <a:t>Created and Presented By:</a:t>
            </a:r>
          </a:p>
          <a:p>
            <a:pPr algn="ctr">
              <a:lnSpc>
                <a:spcPct val="120000"/>
              </a:lnSpc>
              <a:spcBef>
                <a:spcPts val="0"/>
              </a:spcBef>
              <a:spcAft>
                <a:spcPts val="0"/>
              </a:spcAft>
            </a:pPr>
            <a:r>
              <a:rPr lang="en-US" sz="2100" dirty="0" smtClean="0">
                <a:solidFill>
                  <a:srgbClr val="C00000"/>
                </a:solidFill>
              </a:rPr>
              <a:t>Maria Granados, </a:t>
            </a:r>
            <a:r>
              <a:rPr lang="en-US" sz="2100" dirty="0">
                <a:solidFill>
                  <a:srgbClr val="C00000"/>
                </a:solidFill>
              </a:rPr>
              <a:t>LCSW, PPSC</a:t>
            </a:r>
          </a:p>
          <a:p>
            <a:pPr algn="ctr">
              <a:lnSpc>
                <a:spcPct val="120000"/>
              </a:lnSpc>
              <a:spcBef>
                <a:spcPts val="0"/>
              </a:spcBef>
              <a:spcAft>
                <a:spcPts val="0"/>
              </a:spcAft>
            </a:pPr>
            <a:r>
              <a:rPr lang="en-US" sz="2100" dirty="0">
                <a:solidFill>
                  <a:srgbClr val="C00000"/>
                </a:solidFill>
              </a:rPr>
              <a:t>Senior School Social Worker</a:t>
            </a:r>
          </a:p>
          <a:p>
            <a:endParaRPr lang="en-US" dirty="0"/>
          </a:p>
        </p:txBody>
      </p:sp>
      <p:pic>
        <p:nvPicPr>
          <p:cNvPr id="4" name="SAUSDLogo.png" descr="SAUSDLogo.png"/>
          <p:cNvPicPr>
            <a:picLocks noChangeAspect="1"/>
          </p:cNvPicPr>
          <p:nvPr/>
        </p:nvPicPr>
        <p:blipFill>
          <a:blip r:embed="rId3"/>
          <a:stretch>
            <a:fillRect/>
          </a:stretch>
        </p:blipFill>
        <p:spPr>
          <a:xfrm>
            <a:off x="640080" y="0"/>
            <a:ext cx="1745311" cy="1553222"/>
          </a:xfrm>
          <a:prstGeom prst="rect">
            <a:avLst/>
          </a:prstGeom>
          <a:ln w="12700">
            <a:miter lim="400000"/>
          </a:ln>
        </p:spPr>
      </p:pic>
      <p:pic>
        <p:nvPicPr>
          <p:cNvPr id="5" name="Picture 4"/>
          <p:cNvPicPr>
            <a:picLocks noChangeAspect="1"/>
          </p:cNvPicPr>
          <p:nvPr/>
        </p:nvPicPr>
        <p:blipFill>
          <a:blip r:embed="rId4"/>
          <a:stretch>
            <a:fillRect/>
          </a:stretch>
        </p:blipFill>
        <p:spPr>
          <a:xfrm>
            <a:off x="9324490" y="156647"/>
            <a:ext cx="1958028" cy="1275576"/>
          </a:xfrm>
          <a:prstGeom prst="rect">
            <a:avLst/>
          </a:prstGeom>
        </p:spPr>
      </p:pic>
      <p:sp>
        <p:nvSpPr>
          <p:cNvPr id="6" name="TextBox 5"/>
          <p:cNvSpPr txBox="1"/>
          <p:nvPr/>
        </p:nvSpPr>
        <p:spPr>
          <a:xfrm>
            <a:off x="0" y="5237172"/>
            <a:ext cx="11403874" cy="1643527"/>
          </a:xfrm>
          <a:prstGeom prst="rect">
            <a:avLst/>
          </a:prstGeom>
          <a:noFill/>
        </p:spPr>
        <p:txBody>
          <a:bodyPr wrap="square" rtlCol="0">
            <a:spAutoFit/>
          </a:bodyPr>
          <a:lstStyle/>
          <a:p>
            <a:pPr algn="r">
              <a:lnSpc>
                <a:spcPct val="120000"/>
              </a:lnSpc>
              <a:spcBef>
                <a:spcPts val="0"/>
              </a:spcBef>
              <a:spcAft>
                <a:spcPts val="0"/>
              </a:spcAft>
            </a:pPr>
            <a:r>
              <a:rPr lang="en-US" sz="1400" dirty="0">
                <a:solidFill>
                  <a:srgbClr val="C00000"/>
                </a:solidFill>
              </a:rPr>
              <a:t>Sonia Llamas, </a:t>
            </a:r>
            <a:r>
              <a:rPr lang="en-US" sz="1400" dirty="0" err="1">
                <a:solidFill>
                  <a:srgbClr val="C00000"/>
                </a:solidFill>
              </a:rPr>
              <a:t>Ed.D</a:t>
            </a:r>
            <a:r>
              <a:rPr lang="en-US" sz="1400" dirty="0">
                <a:solidFill>
                  <a:srgbClr val="C00000"/>
                </a:solidFill>
              </a:rPr>
              <a:t>, LCSW, Assistant Superintendent   </a:t>
            </a:r>
          </a:p>
          <a:p>
            <a:pPr algn="r">
              <a:lnSpc>
                <a:spcPct val="120000"/>
              </a:lnSpc>
              <a:spcBef>
                <a:spcPts val="0"/>
              </a:spcBef>
              <a:spcAft>
                <a:spcPts val="0"/>
              </a:spcAft>
            </a:pPr>
            <a:r>
              <a:rPr lang="en-US" sz="1400" dirty="0">
                <a:solidFill>
                  <a:srgbClr val="C00000"/>
                </a:solidFill>
              </a:rPr>
              <a:t>SAUSD School Performance and Culture</a:t>
            </a:r>
          </a:p>
          <a:p>
            <a:pPr algn="r">
              <a:lnSpc>
                <a:spcPct val="120000"/>
              </a:lnSpc>
            </a:pPr>
            <a:r>
              <a:rPr lang="en-US" sz="1400" dirty="0" smtClean="0">
                <a:solidFill>
                  <a:srgbClr val="C00000"/>
                </a:solidFill>
              </a:rPr>
              <a:t>David Richey, </a:t>
            </a:r>
            <a:r>
              <a:rPr lang="en-US" sz="1400" dirty="0">
                <a:solidFill>
                  <a:srgbClr val="C00000"/>
                </a:solidFill>
              </a:rPr>
              <a:t>Director</a:t>
            </a:r>
          </a:p>
          <a:p>
            <a:pPr algn="r">
              <a:lnSpc>
                <a:spcPct val="120000"/>
              </a:lnSpc>
              <a:spcBef>
                <a:spcPts val="0"/>
              </a:spcBef>
              <a:spcAft>
                <a:spcPts val="0"/>
              </a:spcAft>
            </a:pPr>
            <a:r>
              <a:rPr lang="en-US" sz="1400" dirty="0">
                <a:solidFill>
                  <a:srgbClr val="C00000"/>
                </a:solidFill>
              </a:rPr>
              <a:t>SAUSD </a:t>
            </a:r>
            <a:r>
              <a:rPr lang="en-US" sz="1400" dirty="0" smtClean="0">
                <a:solidFill>
                  <a:srgbClr val="C00000"/>
                </a:solidFill>
              </a:rPr>
              <a:t>Support </a:t>
            </a:r>
            <a:r>
              <a:rPr lang="en-US" sz="1400" dirty="0">
                <a:solidFill>
                  <a:srgbClr val="C00000"/>
                </a:solidFill>
              </a:rPr>
              <a:t>Services</a:t>
            </a:r>
          </a:p>
          <a:p>
            <a:pPr algn="r">
              <a:lnSpc>
                <a:spcPct val="120000"/>
              </a:lnSpc>
              <a:spcBef>
                <a:spcPts val="0"/>
              </a:spcBef>
              <a:spcAft>
                <a:spcPts val="0"/>
              </a:spcAft>
            </a:pPr>
            <a:r>
              <a:rPr lang="en-US" sz="1400" dirty="0" smtClean="0">
                <a:solidFill>
                  <a:srgbClr val="C00000"/>
                </a:solidFill>
              </a:rPr>
              <a:t>Tina </a:t>
            </a:r>
            <a:r>
              <a:rPr lang="en-US" sz="1400" dirty="0">
                <a:solidFill>
                  <a:srgbClr val="C00000"/>
                </a:solidFill>
              </a:rPr>
              <a:t>Rocha, Coordinator</a:t>
            </a:r>
          </a:p>
          <a:p>
            <a:pPr algn="r">
              <a:lnSpc>
                <a:spcPct val="120000"/>
              </a:lnSpc>
              <a:spcBef>
                <a:spcPts val="0"/>
              </a:spcBef>
              <a:spcAft>
                <a:spcPts val="0"/>
              </a:spcAft>
            </a:pPr>
            <a:r>
              <a:rPr lang="en-US" sz="1400" dirty="0">
                <a:solidFill>
                  <a:srgbClr val="C00000"/>
                </a:solidFill>
              </a:rPr>
              <a:t>SAUSD </a:t>
            </a:r>
            <a:r>
              <a:rPr lang="en-US" sz="1400" dirty="0" smtClean="0">
                <a:solidFill>
                  <a:srgbClr val="C00000"/>
                </a:solidFill>
              </a:rPr>
              <a:t>Support </a:t>
            </a:r>
            <a:r>
              <a:rPr lang="en-US" sz="1400" dirty="0">
                <a:solidFill>
                  <a:srgbClr val="C00000"/>
                </a:solidFill>
              </a:rPr>
              <a:t>Services</a:t>
            </a:r>
          </a:p>
        </p:txBody>
      </p:sp>
      <p:pic>
        <p:nvPicPr>
          <p:cNvPr id="7" name="Audio 6">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043984042"/>
      </p:ext>
    </p:extLst>
  </p:cSld>
  <p:clrMapOvr>
    <a:masterClrMapping/>
  </p:clrMapOvr>
  <mc:AlternateContent xmlns:mc="http://schemas.openxmlformats.org/markup-compatibility/2006">
    <mc:Choice xmlns:p14="http://schemas.microsoft.com/office/powerpoint/2010/main" xmlns="" Requires="p14">
      <p:transition spd="slow" p14:dur="2000" advTm="9696"/>
    </mc:Choice>
    <mc:Fallback>
      <p:transition spd="slow" advTm="9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pPr>
              <a:buClrTx/>
            </a:pPr>
            <a:r>
              <a:rPr lang="en-US" dirty="0"/>
              <a:t>US Center for Disease Control and Prevention:</a:t>
            </a:r>
          </a:p>
          <a:p>
            <a:pPr marL="0" indent="0">
              <a:buClrTx/>
              <a:buNone/>
            </a:pPr>
            <a:r>
              <a:rPr lang="en-US" dirty="0">
                <a:hlinkClick r:id="rId2"/>
              </a:rPr>
              <a:t>https://www.cdc.gov/coronavirus/2019-ncov/daily-life-coping/talking-with-children.html</a:t>
            </a:r>
            <a:endParaRPr lang="en-US" dirty="0">
              <a:cs typeface="Times New Roman" panose="02020603050405020304" pitchFamily="18" charset="0"/>
            </a:endParaRPr>
          </a:p>
          <a:p>
            <a:r>
              <a:rPr lang="en-US" dirty="0"/>
              <a:t>California Surgeon General’s Playbook </a:t>
            </a:r>
          </a:p>
          <a:p>
            <a:pPr marL="0" indent="0">
              <a:buNone/>
            </a:pPr>
            <a:r>
              <a:rPr lang="en-US" dirty="0">
                <a:hlinkClick r:id="rId2"/>
              </a:rPr>
              <a:t>https://covid19.ca.gov/pdf/caregivers_and_kids_california_surgeon_general_stress_busting_playbook_draft_v2_clean_ada_04072020v2.pdf</a:t>
            </a:r>
            <a:endParaRPr lang="en-US" dirty="0"/>
          </a:p>
          <a:p>
            <a:endParaRPr lang="en-US" dirty="0"/>
          </a:p>
        </p:txBody>
      </p:sp>
    </p:spTree>
    <p:extLst>
      <p:ext uri="{BB962C8B-B14F-4D97-AF65-F5344CB8AC3E}">
        <p14:creationId xmlns:p14="http://schemas.microsoft.com/office/powerpoint/2010/main" xmlns="" val="487249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4800" dirty="0" smtClean="0"/>
              <a:t>Communicating with your child</a:t>
            </a:r>
            <a:endParaRPr lang="en-US" sz="4800" dirty="0"/>
          </a:p>
        </p:txBody>
      </p:sp>
      <p:sp>
        <p:nvSpPr>
          <p:cNvPr id="3" name="Content Placeholder 2"/>
          <p:cNvSpPr>
            <a:spLocks noGrp="1"/>
          </p:cNvSpPr>
          <p:nvPr>
            <p:ph idx="1"/>
          </p:nvPr>
        </p:nvSpPr>
        <p:spPr>
          <a:xfrm>
            <a:off x="1069848" y="2121408"/>
            <a:ext cx="10058400" cy="4535424"/>
          </a:xfrm>
        </p:spPr>
        <p:txBody>
          <a:bodyPr>
            <a:normAutofit fontScale="92500" lnSpcReduction="20000"/>
          </a:bodyPr>
          <a:lstStyle/>
          <a:p>
            <a:r>
              <a:rPr lang="en-US" dirty="0" smtClean="0"/>
              <a:t>Start by asking children what they have </a:t>
            </a:r>
            <a:r>
              <a:rPr lang="en-US" dirty="0"/>
              <a:t>heard about coronavirus and if they have any questions or </a:t>
            </a:r>
            <a:r>
              <a:rPr lang="en-US" dirty="0" smtClean="0"/>
              <a:t>fears? </a:t>
            </a:r>
          </a:p>
          <a:p>
            <a:pPr lvl="1"/>
            <a:r>
              <a:rPr lang="en-US" dirty="0" smtClean="0">
                <a:solidFill>
                  <a:srgbClr val="C00000"/>
                </a:solidFill>
              </a:rPr>
              <a:t>(</a:t>
            </a:r>
            <a:r>
              <a:rPr lang="en-US" dirty="0" err="1" smtClean="0">
                <a:solidFill>
                  <a:srgbClr val="C00000"/>
                </a:solidFill>
              </a:rPr>
              <a:t>ie</a:t>
            </a:r>
            <a:r>
              <a:rPr lang="en-US" dirty="0" smtClean="0">
                <a:solidFill>
                  <a:srgbClr val="C00000"/>
                </a:solidFill>
              </a:rPr>
              <a:t>. “Is there anything you would like to ask me about coronavirus/what is happening right now?” “Are you worried/scared about anything?” “What have you heard/seen/know about the virus?”) </a:t>
            </a:r>
          </a:p>
          <a:p>
            <a:r>
              <a:rPr lang="en-US" dirty="0"/>
              <a:t>Take some time to correct any misinformation and share </a:t>
            </a:r>
            <a:r>
              <a:rPr lang="en-US" dirty="0" smtClean="0"/>
              <a:t>age-appropriate and </a:t>
            </a:r>
            <a:r>
              <a:rPr lang="en-US" dirty="0"/>
              <a:t>honest facts</a:t>
            </a:r>
            <a:r>
              <a:rPr lang="en-US" dirty="0" smtClean="0"/>
              <a:t>.</a:t>
            </a:r>
          </a:p>
          <a:p>
            <a:pPr lvl="1"/>
            <a:r>
              <a:rPr lang="en-US" sz="1900" dirty="0" smtClean="0"/>
              <a:t>Early elementary school children need brief and simple information. Remind them that their homes are safe.  </a:t>
            </a:r>
          </a:p>
          <a:p>
            <a:pPr lvl="2"/>
            <a:r>
              <a:rPr lang="en-US" sz="1700" dirty="0" err="1" smtClean="0">
                <a:solidFill>
                  <a:srgbClr val="C00000"/>
                </a:solidFill>
              </a:rPr>
              <a:t>Ie</a:t>
            </a:r>
            <a:r>
              <a:rPr lang="en-US" sz="1700" dirty="0" smtClean="0">
                <a:solidFill>
                  <a:srgbClr val="C00000"/>
                </a:solidFill>
              </a:rPr>
              <a:t>. “We (parent/guardian) are doing what we can to keep us safe and healthy. </a:t>
            </a:r>
            <a:r>
              <a:rPr lang="en-US" sz="1700" dirty="0">
                <a:solidFill>
                  <a:srgbClr val="C00000"/>
                </a:solidFill>
              </a:rPr>
              <a:t> </a:t>
            </a:r>
            <a:r>
              <a:rPr lang="en-US" sz="1700" dirty="0" smtClean="0">
                <a:solidFill>
                  <a:srgbClr val="C00000"/>
                </a:solidFill>
              </a:rPr>
              <a:t>We are here for you if need anything.”</a:t>
            </a:r>
          </a:p>
          <a:p>
            <a:pPr lvl="1"/>
            <a:r>
              <a:rPr lang="en-US" sz="1900" dirty="0" smtClean="0"/>
              <a:t>Upper elementary and middle school children need assistance in separating rumor and fantasy.</a:t>
            </a:r>
            <a:r>
              <a:rPr lang="en-US" sz="1900" dirty="0"/>
              <a:t> </a:t>
            </a:r>
            <a:r>
              <a:rPr lang="en-US" sz="1900" dirty="0" smtClean="0"/>
              <a:t> Discuss actions of school and community leaders to prevent germs from spreading.</a:t>
            </a:r>
          </a:p>
          <a:p>
            <a:pPr lvl="2"/>
            <a:r>
              <a:rPr lang="en-US" sz="1700" dirty="0" err="1" smtClean="0">
                <a:solidFill>
                  <a:srgbClr val="C00000"/>
                </a:solidFill>
              </a:rPr>
              <a:t>Ie</a:t>
            </a:r>
            <a:r>
              <a:rPr lang="en-US" sz="1700" dirty="0" smtClean="0">
                <a:solidFill>
                  <a:srgbClr val="C00000"/>
                </a:solidFill>
              </a:rPr>
              <a:t>. “Tell me what you have heard or have questions about.” “This is what we know so far…”</a:t>
            </a:r>
          </a:p>
          <a:p>
            <a:pPr lvl="1"/>
            <a:r>
              <a:rPr lang="en-US" sz="1900" dirty="0" smtClean="0"/>
              <a:t>High schools students need knowledge to give them a sense-control. Discuss issues more in-depth and refer to appropriate resources with factual information on COVID-19. </a:t>
            </a:r>
          </a:p>
          <a:p>
            <a:pPr lvl="2"/>
            <a:r>
              <a:rPr lang="en-US" sz="1700" dirty="0" err="1" smtClean="0">
                <a:solidFill>
                  <a:srgbClr val="C00000"/>
                </a:solidFill>
              </a:rPr>
              <a:t>Ie</a:t>
            </a:r>
            <a:r>
              <a:rPr lang="en-US" sz="1700" dirty="0" smtClean="0">
                <a:solidFill>
                  <a:srgbClr val="C00000"/>
                </a:solidFill>
              </a:rPr>
              <a:t>. “Let’s look at/review these facts together and talk about it.” </a:t>
            </a:r>
            <a:endParaRPr lang="en-US" sz="1700" dirty="0">
              <a:solidFill>
                <a:srgbClr val="C00000"/>
              </a:solidFill>
            </a:endParaRPr>
          </a:p>
          <a:p>
            <a:pPr lvl="1"/>
            <a:endParaRPr lang="en-US" dirty="0" smtClean="0"/>
          </a:p>
        </p:txBody>
      </p:sp>
      <p:pic>
        <p:nvPicPr>
          <p:cNvPr id="4" name="SAUSDLogo.png" descr="SAUSDLogo.png"/>
          <p:cNvPicPr>
            <a:picLocks noChangeAspect="1"/>
          </p:cNvPicPr>
          <p:nvPr/>
        </p:nvPicPr>
        <p:blipFill>
          <a:blip r:embed="rId3"/>
          <a:stretch>
            <a:fillRect/>
          </a:stretch>
        </p:blipFill>
        <p:spPr>
          <a:xfrm>
            <a:off x="339506" y="554470"/>
            <a:ext cx="1745311" cy="1553222"/>
          </a:xfrm>
          <a:prstGeom prst="rect">
            <a:avLst/>
          </a:prstGeom>
          <a:ln w="12700">
            <a:miter lim="400000"/>
          </a:ln>
        </p:spPr>
      </p:pic>
      <p:pic>
        <p:nvPicPr>
          <p:cNvPr id="5" name="Picture 4"/>
          <p:cNvPicPr>
            <a:picLocks noChangeAspect="1"/>
          </p:cNvPicPr>
          <p:nvPr/>
        </p:nvPicPr>
        <p:blipFill>
          <a:blip r:embed="rId4"/>
          <a:stretch>
            <a:fillRect/>
          </a:stretch>
        </p:blipFill>
        <p:spPr>
          <a:xfrm>
            <a:off x="10056009" y="554470"/>
            <a:ext cx="1958028" cy="1275576"/>
          </a:xfrm>
          <a:prstGeom prst="rect">
            <a:avLst/>
          </a:prstGeom>
        </p:spPr>
      </p:pic>
      <p:pic>
        <p:nvPicPr>
          <p:cNvPr id="6" name="Audio 5">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427522879"/>
      </p:ext>
    </p:extLst>
  </p:cSld>
  <p:clrMapOvr>
    <a:masterClrMapping/>
  </p:clrMapOvr>
  <mc:AlternateContent xmlns:mc="http://schemas.openxmlformats.org/markup-compatibility/2006">
    <mc:Choice xmlns:p14="http://schemas.microsoft.com/office/powerpoint/2010/main" xmlns="" Requires="p14">
      <p:transition spd="slow" p14:dur="2000" advTm="78522"/>
    </mc:Choice>
    <mc:Fallback>
      <p:transition spd="slow" advTm="78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
            </a:r>
            <a:r>
              <a:rPr lang="en-US" sz="5200" dirty="0"/>
              <a:t>ommunicating with your child</a:t>
            </a:r>
          </a:p>
        </p:txBody>
      </p:sp>
      <p:sp>
        <p:nvSpPr>
          <p:cNvPr id="3" name="Content Placeholder 2"/>
          <p:cNvSpPr>
            <a:spLocks noGrp="1"/>
          </p:cNvSpPr>
          <p:nvPr>
            <p:ph idx="1"/>
          </p:nvPr>
        </p:nvSpPr>
        <p:spPr/>
        <p:txBody>
          <a:bodyPr/>
          <a:lstStyle/>
          <a:p>
            <a:r>
              <a:rPr lang="en-US" dirty="0"/>
              <a:t>Help them understand the message of helping us and others stay </a:t>
            </a:r>
            <a:r>
              <a:rPr lang="en-US" dirty="0" smtClean="0"/>
              <a:t>healthy.  </a:t>
            </a:r>
          </a:p>
          <a:p>
            <a:pPr lvl="1"/>
            <a:r>
              <a:rPr lang="en-US" dirty="0" err="1" smtClean="0">
                <a:solidFill>
                  <a:srgbClr val="C00000"/>
                </a:solidFill>
              </a:rPr>
              <a:t>Ie</a:t>
            </a:r>
            <a:r>
              <a:rPr lang="en-US" dirty="0" smtClean="0">
                <a:solidFill>
                  <a:srgbClr val="C00000"/>
                </a:solidFill>
              </a:rPr>
              <a:t>. “It is important to remember proper </a:t>
            </a:r>
            <a:r>
              <a:rPr lang="en-US" dirty="0">
                <a:solidFill>
                  <a:srgbClr val="C00000"/>
                </a:solidFill>
              </a:rPr>
              <a:t>handwashing, covering coughs and sneezes, disinfecting surfaces, and physical distancing and wearing masks when we are outside and around other people for important reasons</a:t>
            </a:r>
            <a:r>
              <a:rPr lang="en-US" dirty="0" smtClean="0">
                <a:solidFill>
                  <a:srgbClr val="C00000"/>
                </a:solidFill>
              </a:rPr>
              <a:t>.”</a:t>
            </a:r>
            <a:endParaRPr lang="en-US" dirty="0">
              <a:solidFill>
                <a:srgbClr val="C00000"/>
              </a:solidFill>
            </a:endParaRPr>
          </a:p>
          <a:p>
            <a:r>
              <a:rPr lang="en-US" dirty="0"/>
              <a:t>Help them understand why they are not able to see their friends, grandparents, teachers or other loved ones in-person right </a:t>
            </a:r>
            <a:r>
              <a:rPr lang="en-US" dirty="0" smtClean="0"/>
              <a:t>now. </a:t>
            </a:r>
          </a:p>
          <a:p>
            <a:pPr lvl="1"/>
            <a:r>
              <a:rPr lang="en-US" dirty="0" err="1" smtClean="0">
                <a:solidFill>
                  <a:srgbClr val="C00000"/>
                </a:solidFill>
              </a:rPr>
              <a:t>Ie</a:t>
            </a:r>
            <a:r>
              <a:rPr lang="en-US" dirty="0" smtClean="0">
                <a:solidFill>
                  <a:srgbClr val="C00000"/>
                </a:solidFill>
              </a:rPr>
              <a:t>. “Staying </a:t>
            </a:r>
            <a:r>
              <a:rPr lang="en-US" dirty="0">
                <a:solidFill>
                  <a:srgbClr val="C00000"/>
                </a:solidFill>
              </a:rPr>
              <a:t>at home helps keep everyone healthy right now while we fight the coronavirus</a:t>
            </a:r>
            <a:r>
              <a:rPr lang="en-US" dirty="0" smtClean="0">
                <a:solidFill>
                  <a:srgbClr val="C00000"/>
                </a:solidFill>
              </a:rPr>
              <a:t>.”</a:t>
            </a:r>
            <a:endParaRPr lang="en-US" dirty="0">
              <a:solidFill>
                <a:srgbClr val="C00000"/>
              </a:solidFill>
            </a:endParaRPr>
          </a:p>
          <a:p>
            <a:endParaRPr lang="en-US" dirty="0"/>
          </a:p>
        </p:txBody>
      </p:sp>
      <p:pic>
        <p:nvPicPr>
          <p:cNvPr id="4" name="SAUSDLogo.png" descr="SAUSDLogo.png"/>
          <p:cNvPicPr>
            <a:picLocks noChangeAspect="1"/>
          </p:cNvPicPr>
          <p:nvPr/>
        </p:nvPicPr>
        <p:blipFill>
          <a:blip r:embed="rId3"/>
          <a:stretch>
            <a:fillRect/>
          </a:stretch>
        </p:blipFill>
        <p:spPr>
          <a:xfrm>
            <a:off x="339506" y="554470"/>
            <a:ext cx="1745311" cy="1553222"/>
          </a:xfrm>
          <a:prstGeom prst="rect">
            <a:avLst/>
          </a:prstGeom>
          <a:ln w="12700">
            <a:miter lim="400000"/>
          </a:ln>
        </p:spPr>
      </p:pic>
      <p:pic>
        <p:nvPicPr>
          <p:cNvPr id="5" name="Picture 4"/>
          <p:cNvPicPr>
            <a:picLocks noChangeAspect="1"/>
          </p:cNvPicPr>
          <p:nvPr/>
        </p:nvPicPr>
        <p:blipFill>
          <a:blip r:embed="rId4"/>
          <a:stretch>
            <a:fillRect/>
          </a:stretch>
        </p:blipFill>
        <p:spPr>
          <a:xfrm>
            <a:off x="10056009" y="554470"/>
            <a:ext cx="1958028" cy="1275576"/>
          </a:xfrm>
          <a:prstGeom prst="rect">
            <a:avLst/>
          </a:prstGeom>
        </p:spPr>
      </p:pic>
      <p:pic>
        <p:nvPicPr>
          <p:cNvPr id="6" name="Audio 5">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2130290986"/>
      </p:ext>
    </p:extLst>
  </p:cSld>
  <p:clrMapOvr>
    <a:masterClrMapping/>
  </p:clrMapOvr>
  <mc:AlternateContent xmlns:mc="http://schemas.openxmlformats.org/markup-compatibility/2006">
    <mc:Choice xmlns:p14="http://schemas.microsoft.com/office/powerpoint/2010/main" xmlns="" Requires="p14">
      <p:transition spd="slow" p14:dur="2000" advTm="31978"/>
    </mc:Choice>
    <mc:Fallback>
      <p:transition spd="slow" advTm="31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Stress DURING COVID-19</a:t>
            </a:r>
          </a:p>
        </p:txBody>
      </p:sp>
      <p:sp>
        <p:nvSpPr>
          <p:cNvPr id="3" name="Content Placeholder 2"/>
          <p:cNvSpPr>
            <a:spLocks noGrp="1"/>
          </p:cNvSpPr>
          <p:nvPr>
            <p:ph idx="1"/>
          </p:nvPr>
        </p:nvSpPr>
        <p:spPr/>
        <p:txBody>
          <a:bodyPr>
            <a:normAutofit/>
          </a:bodyPr>
          <a:lstStyle/>
          <a:p>
            <a:r>
              <a:rPr lang="en-US" dirty="0" smtClean="0"/>
              <a:t>Remain calm and reassuring</a:t>
            </a:r>
          </a:p>
          <a:p>
            <a:pPr lvl="1"/>
            <a:r>
              <a:rPr lang="en-US" dirty="0" smtClean="0"/>
              <a:t>Children will react to and follow your verbal and nonverbal reactions. What you say and do about Covid-19 can either increase or decrease their anxiety. </a:t>
            </a:r>
          </a:p>
          <a:p>
            <a:pPr lvl="1"/>
            <a:r>
              <a:rPr lang="en-US" dirty="0" err="1" smtClean="0">
                <a:solidFill>
                  <a:srgbClr val="C00000"/>
                </a:solidFill>
              </a:rPr>
              <a:t>Ie</a:t>
            </a:r>
            <a:r>
              <a:rPr lang="en-US" dirty="0" smtClean="0">
                <a:solidFill>
                  <a:srgbClr val="C00000"/>
                </a:solidFill>
              </a:rPr>
              <a:t>. “If </a:t>
            </a:r>
            <a:r>
              <a:rPr lang="en-US" dirty="0">
                <a:solidFill>
                  <a:srgbClr val="C00000"/>
                </a:solidFill>
              </a:rPr>
              <a:t>you do get sick, it doesn’t mean you have COVID-19. People can get sick from all kinds of germs. What’s important to remember is that if you do get sick, the adults at home and school will help get you any help that you need</a:t>
            </a:r>
            <a:r>
              <a:rPr lang="en-US" dirty="0" smtClean="0">
                <a:solidFill>
                  <a:srgbClr val="C00000"/>
                </a:solidFill>
              </a:rPr>
              <a:t>.”</a:t>
            </a:r>
          </a:p>
          <a:p>
            <a:pPr lvl="1"/>
            <a:r>
              <a:rPr lang="en-US" dirty="0" err="1" smtClean="0">
                <a:solidFill>
                  <a:srgbClr val="C00000"/>
                </a:solidFill>
              </a:rPr>
              <a:t>Ie</a:t>
            </a:r>
            <a:r>
              <a:rPr lang="en-US" dirty="0" smtClean="0">
                <a:solidFill>
                  <a:srgbClr val="C00000"/>
                </a:solidFill>
              </a:rPr>
              <a:t>. “Only </a:t>
            </a:r>
            <a:r>
              <a:rPr lang="en-US" dirty="0">
                <a:solidFill>
                  <a:srgbClr val="C00000"/>
                </a:solidFill>
              </a:rPr>
              <a:t>a small group of people who get it have had more serious problems. From what doctors have seen so far, most children don’t seem to get very sick. While a lot of adults get sick, most adults get better</a:t>
            </a:r>
            <a:r>
              <a:rPr lang="en-US" dirty="0" smtClean="0">
                <a:solidFill>
                  <a:srgbClr val="C00000"/>
                </a:solidFill>
              </a:rPr>
              <a:t>.”</a:t>
            </a:r>
          </a:p>
          <a:p>
            <a:r>
              <a:rPr lang="en-US" dirty="0" smtClean="0"/>
              <a:t>Monitor television viewing and social media</a:t>
            </a:r>
          </a:p>
          <a:p>
            <a:pPr lvl="1"/>
            <a:r>
              <a:rPr lang="en-US" dirty="0" smtClean="0"/>
              <a:t>Speak to your child about how stories can be based on rumors and inaccurate information.</a:t>
            </a:r>
          </a:p>
          <a:p>
            <a:pPr lvl="1"/>
            <a:r>
              <a:rPr lang="en-US" dirty="0" smtClean="0"/>
              <a:t>Redirect them to age-appropriate content. </a:t>
            </a:r>
          </a:p>
        </p:txBody>
      </p:sp>
      <p:pic>
        <p:nvPicPr>
          <p:cNvPr id="4" name="SAUSDLogo.png" descr="SAUSDLogo.png"/>
          <p:cNvPicPr>
            <a:picLocks noChangeAspect="1"/>
          </p:cNvPicPr>
          <p:nvPr/>
        </p:nvPicPr>
        <p:blipFill>
          <a:blip r:embed="rId3"/>
          <a:stretch>
            <a:fillRect/>
          </a:stretch>
        </p:blipFill>
        <p:spPr>
          <a:xfrm>
            <a:off x="339506" y="554470"/>
            <a:ext cx="1745311" cy="1553222"/>
          </a:xfrm>
          <a:prstGeom prst="rect">
            <a:avLst/>
          </a:prstGeom>
          <a:ln w="12700">
            <a:miter lim="400000"/>
          </a:ln>
        </p:spPr>
      </p:pic>
      <p:pic>
        <p:nvPicPr>
          <p:cNvPr id="5" name="Picture 4"/>
          <p:cNvPicPr>
            <a:picLocks noChangeAspect="1"/>
          </p:cNvPicPr>
          <p:nvPr/>
        </p:nvPicPr>
        <p:blipFill>
          <a:blip r:embed="rId4"/>
          <a:stretch>
            <a:fillRect/>
          </a:stretch>
        </p:blipFill>
        <p:spPr>
          <a:xfrm>
            <a:off x="10056009" y="554470"/>
            <a:ext cx="1958028" cy="1275576"/>
          </a:xfrm>
          <a:prstGeom prst="rect">
            <a:avLst/>
          </a:prstGeom>
        </p:spPr>
      </p:pic>
      <p:pic>
        <p:nvPicPr>
          <p:cNvPr id="6" name="Audio 5">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2514648904"/>
      </p:ext>
    </p:extLst>
  </p:cSld>
  <p:clrMapOvr>
    <a:masterClrMapping/>
  </p:clrMapOvr>
  <mc:AlternateContent xmlns:mc="http://schemas.openxmlformats.org/markup-compatibility/2006">
    <mc:Choice xmlns:p14="http://schemas.microsoft.com/office/powerpoint/2010/main" xmlns="" Requires="p14">
      <p:transition spd="slow" p14:dur="2000" advTm="63399"/>
    </mc:Choice>
    <mc:Fallback>
      <p:transition spd="slow" advTm="63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Stress DURING COVID-19</a:t>
            </a:r>
          </a:p>
        </p:txBody>
      </p:sp>
      <p:sp>
        <p:nvSpPr>
          <p:cNvPr id="3" name="Content Placeholder 2"/>
          <p:cNvSpPr>
            <a:spLocks noGrp="1"/>
          </p:cNvSpPr>
          <p:nvPr>
            <p:ph idx="1"/>
          </p:nvPr>
        </p:nvSpPr>
        <p:spPr/>
        <p:txBody>
          <a:bodyPr>
            <a:normAutofit/>
          </a:bodyPr>
          <a:lstStyle/>
          <a:p>
            <a:r>
              <a:rPr lang="en-US" dirty="0"/>
              <a:t>Maintain a normal  routine as much as possible </a:t>
            </a:r>
            <a:endParaRPr lang="en-US" dirty="0" smtClean="0"/>
          </a:p>
          <a:p>
            <a:pPr lvl="1"/>
            <a:r>
              <a:rPr lang="en-US" dirty="0" smtClean="0"/>
              <a:t>promote </a:t>
            </a:r>
            <a:r>
              <a:rPr lang="en-US" dirty="0"/>
              <a:t>a sense of comfort, security, </a:t>
            </a:r>
            <a:r>
              <a:rPr lang="en-US" dirty="0" smtClean="0"/>
              <a:t>stability</a:t>
            </a:r>
          </a:p>
          <a:p>
            <a:pPr lvl="1"/>
            <a:r>
              <a:rPr lang="en-US" dirty="0" smtClean="0"/>
              <a:t>predictability </a:t>
            </a:r>
            <a:r>
              <a:rPr lang="en-US" dirty="0"/>
              <a:t>and structure help kids self-regulate.</a:t>
            </a:r>
          </a:p>
          <a:p>
            <a:r>
              <a:rPr lang="en-US" dirty="0"/>
              <a:t>S</a:t>
            </a:r>
            <a:r>
              <a:rPr lang="en-US" dirty="0" smtClean="0"/>
              <a:t>hare </a:t>
            </a:r>
            <a:r>
              <a:rPr lang="en-US" dirty="0"/>
              <a:t>the schedule with the </a:t>
            </a:r>
            <a:r>
              <a:rPr lang="en-US" dirty="0" smtClean="0"/>
              <a:t>kids to help reduce </a:t>
            </a:r>
            <a:r>
              <a:rPr lang="en-US" dirty="0"/>
              <a:t>anxiety, fear of boredom and </a:t>
            </a:r>
            <a:r>
              <a:rPr lang="en-US" dirty="0" smtClean="0"/>
              <a:t>challenging behaviors. </a:t>
            </a:r>
          </a:p>
          <a:p>
            <a:pPr lvl="1"/>
            <a:r>
              <a:rPr lang="en-US" dirty="0" smtClean="0"/>
              <a:t>With </a:t>
            </a:r>
            <a:r>
              <a:rPr lang="en-US" dirty="0"/>
              <a:t>older kids and adolescents, </a:t>
            </a:r>
            <a:r>
              <a:rPr lang="en-US" dirty="0" smtClean="0"/>
              <a:t>it’s great </a:t>
            </a:r>
            <a:r>
              <a:rPr lang="en-US" dirty="0"/>
              <a:t>to build the schedule with them so they have a sense of control and </a:t>
            </a:r>
            <a:r>
              <a:rPr lang="en-US" dirty="0" smtClean="0"/>
              <a:t>self-determination.</a:t>
            </a:r>
          </a:p>
          <a:p>
            <a:pPr lvl="1"/>
            <a:r>
              <a:rPr lang="en-US" dirty="0" smtClean="0"/>
              <a:t>Schedule </a:t>
            </a:r>
            <a:r>
              <a:rPr lang="en-US" dirty="0"/>
              <a:t>should include set wake up and bedtimes, regular meals (including snacks</a:t>
            </a:r>
            <a:r>
              <a:rPr lang="en-US" dirty="0" smtClean="0"/>
              <a:t>), quiet </a:t>
            </a:r>
            <a:r>
              <a:rPr lang="en-US" dirty="0"/>
              <a:t>time </a:t>
            </a:r>
            <a:r>
              <a:rPr lang="en-US" dirty="0" smtClean="0"/>
              <a:t>for </a:t>
            </a:r>
            <a:r>
              <a:rPr lang="en-US" dirty="0"/>
              <a:t>schoolwork and reading as well as regular movement and exercise</a:t>
            </a:r>
            <a:r>
              <a:rPr lang="en-US" dirty="0" smtClean="0"/>
              <a:t>. </a:t>
            </a:r>
          </a:p>
          <a:p>
            <a:r>
              <a:rPr lang="en-US" dirty="0"/>
              <a:t>Make yourself available </a:t>
            </a:r>
          </a:p>
          <a:p>
            <a:pPr lvl="1"/>
            <a:r>
              <a:rPr lang="en-US" dirty="0"/>
              <a:t>Let them know they have someone who can listen and make time for them.</a:t>
            </a:r>
          </a:p>
          <a:p>
            <a:pPr lvl="1"/>
            <a:r>
              <a:rPr lang="en-US" dirty="0"/>
              <a:t>Let your child talk about their feelings, questions and concerns. </a:t>
            </a:r>
          </a:p>
          <a:p>
            <a:pPr lvl="1"/>
            <a:endParaRPr lang="en-US" dirty="0"/>
          </a:p>
        </p:txBody>
      </p:sp>
      <p:pic>
        <p:nvPicPr>
          <p:cNvPr id="4" name="SAUSDLogo.png" descr="SAUSDLogo.png"/>
          <p:cNvPicPr>
            <a:picLocks noChangeAspect="1"/>
          </p:cNvPicPr>
          <p:nvPr/>
        </p:nvPicPr>
        <p:blipFill>
          <a:blip r:embed="rId3"/>
          <a:stretch>
            <a:fillRect/>
          </a:stretch>
        </p:blipFill>
        <p:spPr>
          <a:xfrm>
            <a:off x="339506" y="554470"/>
            <a:ext cx="1745311" cy="1553222"/>
          </a:xfrm>
          <a:prstGeom prst="rect">
            <a:avLst/>
          </a:prstGeom>
          <a:ln w="12700">
            <a:miter lim="400000"/>
          </a:ln>
        </p:spPr>
      </p:pic>
      <p:pic>
        <p:nvPicPr>
          <p:cNvPr id="5" name="Picture 4"/>
          <p:cNvPicPr>
            <a:picLocks noChangeAspect="1"/>
          </p:cNvPicPr>
          <p:nvPr/>
        </p:nvPicPr>
        <p:blipFill>
          <a:blip r:embed="rId4"/>
          <a:stretch>
            <a:fillRect/>
          </a:stretch>
        </p:blipFill>
        <p:spPr>
          <a:xfrm>
            <a:off x="10056009" y="554470"/>
            <a:ext cx="1958028" cy="1275576"/>
          </a:xfrm>
          <a:prstGeom prst="rect">
            <a:avLst/>
          </a:prstGeom>
        </p:spPr>
      </p:pic>
      <p:pic>
        <p:nvPicPr>
          <p:cNvPr id="6" name="Audio 5">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408354824"/>
      </p:ext>
    </p:extLst>
  </p:cSld>
  <p:clrMapOvr>
    <a:masterClrMapping/>
  </p:clrMapOvr>
  <mc:AlternateContent xmlns:mc="http://schemas.openxmlformats.org/markup-compatibility/2006">
    <mc:Choice xmlns:p14="http://schemas.microsoft.com/office/powerpoint/2010/main" xmlns="" Requires="p14">
      <p:transition spd="slow" p14:dur="2000" advTm="63706"/>
    </mc:Choice>
    <mc:Fallback>
      <p:transition spd="slow" advTm="63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Stress reactions in children:</a:t>
            </a:r>
            <a:endParaRPr lang="en-US" dirty="0"/>
          </a:p>
        </p:txBody>
      </p:sp>
      <p:sp>
        <p:nvSpPr>
          <p:cNvPr id="3" name="Content Placeholder 2"/>
          <p:cNvSpPr>
            <a:spLocks noGrp="1"/>
          </p:cNvSpPr>
          <p:nvPr>
            <p:ph idx="1"/>
          </p:nvPr>
        </p:nvSpPr>
        <p:spPr/>
        <p:txBody>
          <a:bodyPr/>
          <a:lstStyle/>
          <a:p>
            <a:r>
              <a:rPr lang="en-US" dirty="0" smtClean="0"/>
              <a:t>Children can demonstrate changes in behaviors such as: irritability, impulsivity, difficulty paying attention or being withdrawn. </a:t>
            </a:r>
          </a:p>
          <a:p>
            <a:r>
              <a:rPr lang="en-US" dirty="0" smtClean="0"/>
              <a:t>Some children might experience increased stress hormones that can result in biological and physical changes: headaches, stomach aches, sleep disturbances and changes in eating patterns.</a:t>
            </a:r>
          </a:p>
          <a:p>
            <a:r>
              <a:rPr lang="en-US" dirty="0" smtClean="0"/>
              <a:t>Children can also experience negative emotions: sadness</a:t>
            </a:r>
            <a:r>
              <a:rPr lang="en-US" dirty="0"/>
              <a:t>, anger, loneliness, jealousy, self-criticism, fear, or </a:t>
            </a:r>
            <a:r>
              <a:rPr lang="en-US" dirty="0" smtClean="0"/>
              <a:t>rejection during these times.</a:t>
            </a:r>
          </a:p>
          <a:p>
            <a:pPr lvl="1"/>
            <a:r>
              <a:rPr lang="en-US" dirty="0" smtClean="0"/>
              <a:t>Help them identify and healthy way to express how they feel</a:t>
            </a:r>
            <a:endParaRPr lang="en-US" dirty="0"/>
          </a:p>
        </p:txBody>
      </p:sp>
      <p:pic>
        <p:nvPicPr>
          <p:cNvPr id="4" name="SAUSDLogo.png" descr="SAUSDLogo.png"/>
          <p:cNvPicPr>
            <a:picLocks noChangeAspect="1"/>
          </p:cNvPicPr>
          <p:nvPr/>
        </p:nvPicPr>
        <p:blipFill>
          <a:blip r:embed="rId3"/>
          <a:stretch>
            <a:fillRect/>
          </a:stretch>
        </p:blipFill>
        <p:spPr>
          <a:xfrm>
            <a:off x="339506" y="554470"/>
            <a:ext cx="1745311" cy="1553222"/>
          </a:xfrm>
          <a:prstGeom prst="rect">
            <a:avLst/>
          </a:prstGeom>
          <a:ln w="12700">
            <a:miter lim="400000"/>
          </a:ln>
        </p:spPr>
      </p:pic>
      <p:pic>
        <p:nvPicPr>
          <p:cNvPr id="5" name="Picture 4"/>
          <p:cNvPicPr>
            <a:picLocks noChangeAspect="1"/>
          </p:cNvPicPr>
          <p:nvPr/>
        </p:nvPicPr>
        <p:blipFill>
          <a:blip r:embed="rId4"/>
          <a:stretch>
            <a:fillRect/>
          </a:stretch>
        </p:blipFill>
        <p:spPr>
          <a:xfrm>
            <a:off x="10056009" y="554470"/>
            <a:ext cx="1958028" cy="1275576"/>
          </a:xfrm>
          <a:prstGeom prst="rect">
            <a:avLst/>
          </a:prstGeom>
        </p:spPr>
      </p:pic>
      <p:pic>
        <p:nvPicPr>
          <p:cNvPr id="6" name="Audio 5">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775415573"/>
      </p:ext>
    </p:extLst>
  </p:cSld>
  <p:clrMapOvr>
    <a:masterClrMapping/>
  </p:clrMapOvr>
  <mc:AlternateContent xmlns:mc="http://schemas.openxmlformats.org/markup-compatibility/2006">
    <mc:Choice xmlns:p14="http://schemas.microsoft.com/office/powerpoint/2010/main" xmlns="" Requires="p14">
      <p:transition spd="slow" p14:dur="2000" advTm="43873"/>
    </mc:Choice>
    <mc:Fallback>
      <p:transition spd="slow" advTm="43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MANAGING STRESS:</a:t>
            </a:r>
          </a:p>
        </p:txBody>
      </p:sp>
      <p:sp>
        <p:nvSpPr>
          <p:cNvPr id="7" name="Content Placeholder 6"/>
          <p:cNvSpPr>
            <a:spLocks noGrp="1"/>
          </p:cNvSpPr>
          <p:nvPr>
            <p:ph sz="half" idx="2"/>
          </p:nvPr>
        </p:nvSpPr>
        <p:spPr/>
        <p:txBody>
          <a:bodyPr>
            <a:normAutofit fontScale="85000" lnSpcReduction="10000"/>
          </a:bodyPr>
          <a:lstStyle/>
          <a:p>
            <a:pPr marL="342900" indent="-342900">
              <a:buAutoNum type="arabicPeriod"/>
            </a:pPr>
            <a:r>
              <a:rPr lang="en-US" sz="1900" dirty="0"/>
              <a:t>SUPPORTIVE RELATIONSHIPS:  Stay </a:t>
            </a:r>
            <a:r>
              <a:rPr lang="en-US" sz="1900" dirty="0" smtClean="0"/>
              <a:t>connected </a:t>
            </a:r>
            <a:r>
              <a:rPr lang="en-US" sz="1900" dirty="0"/>
              <a:t>with loved ones and teachers</a:t>
            </a:r>
          </a:p>
          <a:p>
            <a:pPr marL="342900" indent="-342900">
              <a:buAutoNum type="arabicPeriod"/>
            </a:pPr>
            <a:r>
              <a:rPr lang="en-US" sz="1900" dirty="0"/>
              <a:t>EXERCISE DAILY:  60 minutes a day</a:t>
            </a:r>
          </a:p>
          <a:p>
            <a:pPr marL="342900" indent="-342900">
              <a:buAutoNum type="arabicPeriod"/>
            </a:pPr>
            <a:r>
              <a:rPr lang="en-US" sz="1900" dirty="0"/>
              <a:t>HEALTHY SLEEP:  </a:t>
            </a:r>
            <a:r>
              <a:rPr lang="en-US" sz="1900" dirty="0" smtClean="0"/>
              <a:t>7-9 </a:t>
            </a:r>
            <a:r>
              <a:rPr lang="en-US" sz="1900" dirty="0"/>
              <a:t>hours of sleep</a:t>
            </a:r>
          </a:p>
          <a:p>
            <a:pPr marL="342900" indent="-342900">
              <a:buAutoNum type="arabicPeriod"/>
            </a:pPr>
            <a:r>
              <a:rPr lang="en-US" sz="1900" dirty="0"/>
              <a:t>NUTRITION: Keep regular mealtimes</a:t>
            </a:r>
          </a:p>
          <a:p>
            <a:pPr marL="342900" indent="-342900">
              <a:buAutoNum type="arabicPeriod"/>
            </a:pPr>
            <a:r>
              <a:rPr lang="en-US" sz="1900" dirty="0"/>
              <a:t>MENTAL AND BEHAVIORAL HEALTH SUPPORT: </a:t>
            </a:r>
          </a:p>
          <a:p>
            <a:pPr lvl="1"/>
            <a:r>
              <a:rPr lang="en-US" sz="1900" dirty="0"/>
              <a:t>Keep counseling appointments and open conversations about emotional wellbeing </a:t>
            </a:r>
          </a:p>
          <a:p>
            <a:pPr marL="342900" indent="-342900">
              <a:buAutoNum type="arabicPeriod"/>
            </a:pPr>
            <a:r>
              <a:rPr lang="en-US" sz="1900" dirty="0"/>
              <a:t>MINDFULNESS &amp; MEDITATION: </a:t>
            </a:r>
          </a:p>
          <a:p>
            <a:pPr lvl="1"/>
            <a:r>
              <a:rPr lang="en-US" sz="1900" dirty="0"/>
              <a:t>Take moments throughout the day with kids to notice and talk about how we are feeling</a:t>
            </a:r>
          </a:p>
          <a:p>
            <a:pPr lvl="1"/>
            <a:r>
              <a:rPr lang="en-US" sz="1900" dirty="0"/>
              <a:t>Talk about, write out or draw five or more things we are all grateful </a:t>
            </a:r>
            <a:r>
              <a:rPr lang="en-US" dirty="0"/>
              <a:t>for each day</a:t>
            </a:r>
          </a:p>
        </p:txBody>
      </p:sp>
      <p:pic>
        <p:nvPicPr>
          <p:cNvPr id="8" name="Content Placeholder 3"/>
          <p:cNvPicPr>
            <a:picLocks noGrp="1" noChangeAspect="1"/>
          </p:cNvPicPr>
          <p:nvPr>
            <p:ph sz="half" idx="1"/>
          </p:nvPr>
        </p:nvPicPr>
        <p:blipFill>
          <a:blip r:embed="rId3"/>
          <a:srcRect t="5952" b="5952"/>
          <a:stretch>
            <a:fillRect/>
          </a:stretch>
        </p:blipFill>
        <p:spPr>
          <a:xfrm>
            <a:off x="1069975" y="2219782"/>
            <a:ext cx="4754563" cy="3926560"/>
          </a:xfrm>
          <a:prstGeom prst="rect">
            <a:avLst/>
          </a:prstGeom>
        </p:spPr>
      </p:pic>
      <p:pic>
        <p:nvPicPr>
          <p:cNvPr id="9" name="SAUSDLogo.png" descr="SAUSDLogo.png"/>
          <p:cNvPicPr>
            <a:picLocks noChangeAspect="1"/>
          </p:cNvPicPr>
          <p:nvPr/>
        </p:nvPicPr>
        <p:blipFill>
          <a:blip r:embed="rId4"/>
          <a:stretch>
            <a:fillRect/>
          </a:stretch>
        </p:blipFill>
        <p:spPr>
          <a:xfrm>
            <a:off x="339506" y="554470"/>
            <a:ext cx="1745311" cy="1553222"/>
          </a:xfrm>
          <a:prstGeom prst="rect">
            <a:avLst/>
          </a:prstGeom>
          <a:ln w="12700">
            <a:miter lim="400000"/>
          </a:ln>
        </p:spPr>
      </p:pic>
      <p:pic>
        <p:nvPicPr>
          <p:cNvPr id="10" name="Picture 9"/>
          <p:cNvPicPr>
            <a:picLocks noChangeAspect="1"/>
          </p:cNvPicPr>
          <p:nvPr/>
        </p:nvPicPr>
        <p:blipFill>
          <a:blip r:embed="rId5"/>
          <a:stretch>
            <a:fillRect/>
          </a:stretch>
        </p:blipFill>
        <p:spPr>
          <a:xfrm>
            <a:off x="10056009" y="554470"/>
            <a:ext cx="1958028" cy="1275576"/>
          </a:xfrm>
          <a:prstGeom prst="rect">
            <a:avLst/>
          </a:prstGeom>
        </p:spPr>
      </p:pic>
      <p:pic>
        <p:nvPicPr>
          <p:cNvPr id="2" name="Audio 1">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138201709"/>
      </p:ext>
    </p:extLst>
  </p:cSld>
  <p:clrMapOvr>
    <a:masterClrMapping/>
  </p:clrMapOvr>
  <mc:AlternateContent xmlns:mc="http://schemas.openxmlformats.org/markup-compatibility/2006">
    <mc:Choice xmlns:p14="http://schemas.microsoft.com/office/powerpoint/2010/main" xmlns="" Requires="p14">
      <p:transition spd="slow" p14:dur="2000" advTm="80556"/>
    </mc:Choice>
    <mc:Fallback>
      <p:transition spd="slow" advTm="805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Taking Care of Ourselves</a:t>
            </a:r>
            <a:endParaRPr lang="en-US" dirty="0"/>
          </a:p>
        </p:txBody>
      </p:sp>
      <p:sp>
        <p:nvSpPr>
          <p:cNvPr id="3" name="Content Placeholder 2"/>
          <p:cNvSpPr>
            <a:spLocks noGrp="1"/>
          </p:cNvSpPr>
          <p:nvPr>
            <p:ph idx="1"/>
          </p:nvPr>
        </p:nvSpPr>
        <p:spPr/>
        <p:txBody>
          <a:bodyPr>
            <a:normAutofit/>
          </a:bodyPr>
          <a:lstStyle/>
          <a:p>
            <a:r>
              <a:rPr lang="en-US" dirty="0" smtClean="0"/>
              <a:t>Stay connected–outside </a:t>
            </a:r>
            <a:r>
              <a:rPr lang="en-US" dirty="0"/>
              <a:t>of the home by phone, </a:t>
            </a:r>
            <a:r>
              <a:rPr lang="en-US" dirty="0" smtClean="0"/>
              <a:t>video and old-fashioned </a:t>
            </a:r>
            <a:r>
              <a:rPr lang="en-US" dirty="0"/>
              <a:t>letter writing or age-appropriate social media.</a:t>
            </a:r>
          </a:p>
          <a:p>
            <a:r>
              <a:rPr lang="en-US" dirty="0" smtClean="0"/>
              <a:t>Engage in play </a:t>
            </a:r>
            <a:r>
              <a:rPr lang="en-US" dirty="0"/>
              <a:t>– Finding ways to play and laugh is super important for our mental and physical health</a:t>
            </a:r>
            <a:r>
              <a:rPr lang="en-US" dirty="0" smtClean="0"/>
              <a:t>.</a:t>
            </a:r>
          </a:p>
          <a:p>
            <a:r>
              <a:rPr lang="en-US" dirty="0"/>
              <a:t>Adjusting our expectations – We recognize this is temporary and that during this time we </a:t>
            </a:r>
            <a:r>
              <a:rPr lang="en-US" dirty="0" smtClean="0"/>
              <a:t>may not </a:t>
            </a:r>
            <a:r>
              <a:rPr lang="en-US" dirty="0"/>
              <a:t>be as productive as we had hoped every day. That is OK</a:t>
            </a:r>
            <a:r>
              <a:rPr lang="en-US" dirty="0" smtClean="0"/>
              <a:t>.</a:t>
            </a:r>
          </a:p>
          <a:p>
            <a:r>
              <a:rPr lang="en-US" dirty="0" smtClean="0"/>
              <a:t>Ask </a:t>
            </a:r>
            <a:r>
              <a:rPr lang="en-US" dirty="0"/>
              <a:t>for help or take a moment – open up the communication in your house about </a:t>
            </a:r>
            <a:r>
              <a:rPr lang="en-US" dirty="0" smtClean="0"/>
              <a:t>times when </a:t>
            </a:r>
            <a:r>
              <a:rPr lang="en-US" dirty="0"/>
              <a:t>we need help. Whether you have a special code word or just </a:t>
            </a:r>
            <a:r>
              <a:rPr lang="en-US" dirty="0" smtClean="0"/>
              <a:t>need a break.</a:t>
            </a:r>
            <a:endParaRPr lang="en-US" dirty="0"/>
          </a:p>
        </p:txBody>
      </p:sp>
      <p:pic>
        <p:nvPicPr>
          <p:cNvPr id="4" name="Picture 3"/>
          <p:cNvPicPr>
            <a:picLocks noChangeAspect="1"/>
          </p:cNvPicPr>
          <p:nvPr/>
        </p:nvPicPr>
        <p:blipFill>
          <a:blip r:embed="rId3"/>
          <a:stretch>
            <a:fillRect/>
          </a:stretch>
        </p:blipFill>
        <p:spPr>
          <a:xfrm>
            <a:off x="10056009" y="554470"/>
            <a:ext cx="1958028" cy="1275576"/>
          </a:xfrm>
          <a:prstGeom prst="rect">
            <a:avLst/>
          </a:prstGeom>
        </p:spPr>
      </p:pic>
      <p:pic>
        <p:nvPicPr>
          <p:cNvPr id="5" name="SAUSDLogo.png" descr="SAUSDLogo.png"/>
          <p:cNvPicPr>
            <a:picLocks noChangeAspect="1"/>
          </p:cNvPicPr>
          <p:nvPr/>
        </p:nvPicPr>
        <p:blipFill>
          <a:blip r:embed="rId4"/>
          <a:stretch>
            <a:fillRect/>
          </a:stretch>
        </p:blipFill>
        <p:spPr>
          <a:xfrm>
            <a:off x="339506" y="554470"/>
            <a:ext cx="1745311" cy="1553222"/>
          </a:xfrm>
          <a:prstGeom prst="rect">
            <a:avLst/>
          </a:prstGeom>
          <a:ln w="12700">
            <a:miter lim="400000"/>
          </a:ln>
        </p:spPr>
      </p:pic>
      <p:pic>
        <p:nvPicPr>
          <p:cNvPr id="6" name="Audio 5">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3742632857"/>
      </p:ext>
    </p:extLst>
  </p:cSld>
  <p:clrMapOvr>
    <a:masterClrMapping/>
  </p:clrMapOvr>
  <mc:AlternateContent xmlns:mc="http://schemas.openxmlformats.org/markup-compatibility/2006">
    <mc:Choice xmlns:p14="http://schemas.microsoft.com/office/powerpoint/2010/main" xmlns="" Requires="p14">
      <p:transition spd="slow" p14:dur="2000" advTm="49084"/>
    </mc:Choice>
    <mc:Fallback>
      <p:transition spd="slow" advTm="49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normAutofit fontScale="47500" lnSpcReduction="20000"/>
          </a:bodyPr>
          <a:lstStyle/>
          <a:p>
            <a:r>
              <a:rPr lang="en-US" sz="3200" dirty="0">
                <a:cs typeface="Times New Roman" panose="02020603050405020304" pitchFamily="18" charset="0"/>
              </a:rPr>
              <a:t>SAUSD Mental Health </a:t>
            </a:r>
            <a:r>
              <a:rPr lang="en-US" sz="3200" dirty="0" smtClean="0">
                <a:cs typeface="Times New Roman" panose="02020603050405020304" pitchFamily="18" charset="0"/>
              </a:rPr>
              <a:t>Helpline: 657-290-9527 (M-F </a:t>
            </a:r>
            <a:r>
              <a:rPr lang="en-US" sz="3200" dirty="0">
                <a:cs typeface="Times New Roman" panose="02020603050405020304" pitchFamily="18" charset="0"/>
              </a:rPr>
              <a:t>8:00-4:00</a:t>
            </a:r>
            <a:r>
              <a:rPr lang="en-US" sz="3200" dirty="0" smtClean="0">
                <a:cs typeface="Times New Roman" panose="02020603050405020304" pitchFamily="18" charset="0"/>
              </a:rPr>
              <a:t>)</a:t>
            </a:r>
          </a:p>
          <a:p>
            <a:r>
              <a:rPr lang="en-US" sz="3200" dirty="0" smtClean="0">
                <a:cs typeface="Times New Roman" panose="02020603050405020304" pitchFamily="18" charset="0"/>
              </a:rPr>
              <a:t>SAUSD Health Helpline: 714-949-2538</a:t>
            </a:r>
          </a:p>
          <a:p>
            <a:r>
              <a:rPr lang="en-US" sz="3200" dirty="0" smtClean="0"/>
              <a:t>Crisis </a:t>
            </a:r>
            <a:r>
              <a:rPr lang="en-US" sz="3200" dirty="0">
                <a:cs typeface="Times New Roman" panose="02020603050405020304" pitchFamily="18" charset="0"/>
              </a:rPr>
              <a:t>SAUSD additional COVID-19 resources: click link below</a:t>
            </a:r>
          </a:p>
          <a:p>
            <a:pPr marL="0" indent="0">
              <a:buClrTx/>
              <a:buNone/>
            </a:pPr>
            <a:r>
              <a:rPr lang="en-US" sz="3200" dirty="0">
                <a:hlinkClick r:id="rId3"/>
              </a:rPr>
              <a:t>https://www.sausd.us/Page/44792</a:t>
            </a:r>
            <a:r>
              <a:rPr lang="en-US" sz="3200" dirty="0"/>
              <a:t> </a:t>
            </a:r>
          </a:p>
          <a:p>
            <a:r>
              <a:rPr lang="en-US" sz="3200" dirty="0" smtClean="0"/>
              <a:t>Hotlines</a:t>
            </a:r>
            <a:endParaRPr lang="en-US" sz="3200" dirty="0"/>
          </a:p>
          <a:p>
            <a:pPr lvl="1"/>
            <a:r>
              <a:rPr lang="en-US" sz="3200" dirty="0"/>
              <a:t>Crisis Prevention Hotline: 1-877-7-CRISIS or 1-877-725-4747</a:t>
            </a:r>
          </a:p>
          <a:p>
            <a:pPr lvl="1"/>
            <a:r>
              <a:rPr lang="en-US" sz="3200" dirty="0" smtClean="0"/>
              <a:t>Crisis </a:t>
            </a:r>
            <a:r>
              <a:rPr lang="en-US" sz="3200" dirty="0"/>
              <a:t>Text Line: Text HOME to 741741  or  </a:t>
            </a:r>
            <a:r>
              <a:rPr lang="en-US" sz="3200" dirty="0">
                <a:hlinkClick r:id="rId3"/>
              </a:rPr>
              <a:t>www.CrisisTextLIne.org</a:t>
            </a:r>
            <a:r>
              <a:rPr lang="en-US" sz="3200" dirty="0"/>
              <a:t> </a:t>
            </a:r>
          </a:p>
          <a:p>
            <a:pPr lvl="1"/>
            <a:r>
              <a:rPr lang="en-US" sz="3200" dirty="0"/>
              <a:t>211: Can help with other community resources. </a:t>
            </a:r>
            <a:endParaRPr lang="en-US" sz="3200" dirty="0" smtClean="0">
              <a:cs typeface="Times New Roman" panose="02020603050405020304" pitchFamily="18" charset="0"/>
            </a:endParaRPr>
          </a:p>
          <a:p>
            <a:r>
              <a:rPr lang="en-US" sz="3200" dirty="0" smtClean="0"/>
              <a:t>Phone </a:t>
            </a:r>
            <a:r>
              <a:rPr lang="en-US" sz="3200" dirty="0"/>
              <a:t>Apps</a:t>
            </a:r>
          </a:p>
          <a:p>
            <a:pPr lvl="1"/>
            <a:r>
              <a:rPr lang="en-US" sz="3200" dirty="0"/>
              <a:t>Take A Break</a:t>
            </a:r>
          </a:p>
          <a:p>
            <a:pPr lvl="1"/>
            <a:r>
              <a:rPr lang="en-US" sz="3200" dirty="0"/>
              <a:t>Relax </a:t>
            </a:r>
            <a:r>
              <a:rPr lang="en-US" sz="3200" dirty="0" smtClean="0"/>
              <a:t>Me</a:t>
            </a:r>
          </a:p>
          <a:p>
            <a:pPr lvl="1"/>
            <a:r>
              <a:rPr lang="en-US" sz="3200" dirty="0" smtClean="0"/>
              <a:t>Calm</a:t>
            </a:r>
            <a:endParaRPr lang="en-US" sz="3200" dirty="0"/>
          </a:p>
          <a:p>
            <a:r>
              <a:rPr lang="en-US" sz="3200" dirty="0"/>
              <a:t>Websites</a:t>
            </a:r>
          </a:p>
          <a:p>
            <a:pPr lvl="1"/>
            <a:r>
              <a:rPr lang="en-US" sz="3200" dirty="0"/>
              <a:t>Teenshealth.org</a:t>
            </a:r>
          </a:p>
          <a:p>
            <a:pPr marL="0" indent="0">
              <a:buClrTx/>
              <a:buNone/>
            </a:pPr>
            <a:endParaRPr lang="en-US" dirty="0" smtClean="0">
              <a:cs typeface="Times New Roman" panose="02020603050405020304" pitchFamily="18" charset="0"/>
            </a:endParaRPr>
          </a:p>
          <a:p>
            <a:pPr marL="0" indent="0">
              <a:buClrTx/>
              <a:buNone/>
            </a:pPr>
            <a:endParaRPr lang="en-US" dirty="0">
              <a:cs typeface="Times New Roman" panose="02020603050405020304" pitchFamily="18" charset="0"/>
            </a:endParaRPr>
          </a:p>
          <a:p>
            <a:pPr marL="0" indent="0">
              <a:buClrTx/>
              <a:buNone/>
            </a:pPr>
            <a:endParaRPr lang="en-US" dirty="0" smtClean="0">
              <a:cs typeface="Times New Roman" panose="02020603050405020304" pitchFamily="18" charset="0"/>
            </a:endParaRPr>
          </a:p>
          <a:p>
            <a:pPr marL="0" indent="0">
              <a:buClrTx/>
              <a:buNone/>
            </a:pPr>
            <a:endParaRPr lang="en-US"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4269152139"/>
      </p:ext>
    </p:extLst>
  </p:cSld>
  <p:clrMapOvr>
    <a:masterClrMapping/>
  </p:clrMapOvr>
  <mc:AlternateContent xmlns:mc="http://schemas.openxmlformats.org/markup-compatibility/2006">
    <mc:Choice xmlns:p14="http://schemas.microsoft.com/office/powerpoint/2010/main" xmlns="" Requires="p14">
      <p:transition spd="slow" p14:dur="2000" advTm="19326"/>
    </mc:Choice>
    <mc:Fallback>
      <p:transition spd="slow" advTm="193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Retrospect</Template>
  <TotalTime>607</TotalTime>
  <Words>1015</Words>
  <Application>Microsoft Office PowerPoint</Application>
  <PresentationFormat>Custom</PresentationFormat>
  <Paragraphs>86</Paragraphs>
  <Slides>10</Slides>
  <Notes>0</Notes>
  <HiddenSlides>0</HiddenSlides>
  <MMClips>9</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Wood Type</vt:lpstr>
      <vt:lpstr>Talking to kids about covid-19</vt:lpstr>
      <vt:lpstr> Communicating with your child</vt:lpstr>
      <vt:lpstr>Communicating with your child</vt:lpstr>
      <vt:lpstr>Stress DURING COVID-19</vt:lpstr>
      <vt:lpstr>Stress DURING COVID-19</vt:lpstr>
      <vt:lpstr>Stress reactions in children:</vt:lpstr>
      <vt:lpstr>MANAGING STRESS:</vt:lpstr>
      <vt:lpstr>Taking Care of Ourselves</vt:lpstr>
      <vt:lpstr>Resources: </vt:lpstr>
      <vt:lpstr>Resources: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kids about covid-19</dc:title>
  <dc:creator>Granados, Maria</dc:creator>
  <cp:lastModifiedBy>Mario Peralta</cp:lastModifiedBy>
  <cp:revision>35</cp:revision>
  <dcterms:created xsi:type="dcterms:W3CDTF">2020-04-22T17:30:24Z</dcterms:created>
  <dcterms:modified xsi:type="dcterms:W3CDTF">2020-07-27T18:21:42Z</dcterms:modified>
</cp:coreProperties>
</file>